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3" r:id="rId5"/>
    <p:sldId id="507" r:id="rId6"/>
    <p:sldId id="549" r:id="rId7"/>
    <p:sldId id="516" r:id="rId8"/>
    <p:sldId id="521" r:id="rId9"/>
    <p:sldId id="522" r:id="rId10"/>
    <p:sldId id="535" r:id="rId11"/>
    <p:sldId id="538" r:id="rId12"/>
    <p:sldId id="517" r:id="rId13"/>
    <p:sldId id="536" r:id="rId14"/>
    <p:sldId id="518" r:id="rId15"/>
    <p:sldId id="537" r:id="rId16"/>
    <p:sldId id="539" r:id="rId17"/>
    <p:sldId id="524" r:id="rId18"/>
    <p:sldId id="560" r:id="rId19"/>
    <p:sldId id="509" r:id="rId20"/>
    <p:sldId id="506" r:id="rId21"/>
    <p:sldId id="529" r:id="rId22"/>
    <p:sldId id="546" r:id="rId23"/>
    <p:sldId id="542" r:id="rId24"/>
    <p:sldId id="543" r:id="rId25"/>
    <p:sldId id="544" r:id="rId26"/>
    <p:sldId id="530" r:id="rId27"/>
    <p:sldId id="547" r:id="rId28"/>
    <p:sldId id="548" r:id="rId29"/>
    <p:sldId id="531" r:id="rId30"/>
    <p:sldId id="556" r:id="rId31"/>
    <p:sldId id="561" r:id="rId32"/>
    <p:sldId id="562" r:id="rId33"/>
    <p:sldId id="557" r:id="rId34"/>
    <p:sldId id="558" r:id="rId35"/>
    <p:sldId id="559" r:id="rId36"/>
    <p:sldId id="505" r:id="rId37"/>
    <p:sldId id="503" r:id="rId38"/>
    <p:sldId id="550" r:id="rId39"/>
    <p:sldId id="551" r:id="rId40"/>
    <p:sldId id="552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53"/>
          </p14:sldIdLst>
        </p14:section>
        <p14:section name="DOM Manipulation" id="{1275515A-D004-4D19-9766-2BE6BFCA3702}">
          <p14:sldIdLst>
            <p14:sldId id="507"/>
            <p14:sldId id="549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  <p14:sldId id="560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42"/>
            <p14:sldId id="543"/>
            <p14:sldId id="544"/>
            <p14:sldId id="530"/>
            <p14:sldId id="547"/>
            <p14:sldId id="548"/>
            <p14:sldId id="531"/>
            <p14:sldId id="556"/>
            <p14:sldId id="561"/>
            <p14:sldId id="562"/>
            <p14:sldId id="557"/>
            <p14:sldId id="558"/>
            <p14:sldId id="559"/>
            <p14:sldId id="505"/>
          </p14:sldIdLst>
        </p14:section>
        <p14:section name="Conclusion" id="{8C19B68B-C0D8-4E95-98FA-AA91A38792FA}">
          <p14:sldIdLst>
            <p14:sldId id="503"/>
            <p14:sldId id="550"/>
            <p14:sldId id="551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3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6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31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 Manipulation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/ Delete DOM Elements</a:t>
            </a:r>
          </a:p>
          <a:p>
            <a:r>
              <a:rPr lang="en-US" dirty="0"/>
              <a:t>Handle Browser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87537" y="3599490"/>
            <a:ext cx="19915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Manipulation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95400"/>
            <a:ext cx="1095169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firstChild.addEventListener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'click'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228964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9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Elements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Elements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Element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171126" y="1981200"/>
            <a:ext cx="3485886" cy="1347677"/>
          </a:xfrm>
          <a:prstGeom prst="wedgeRoundRectCallout">
            <a:avLst>
              <a:gd name="adj1" fmla="val -67741"/>
              <a:gd name="adj2" fmla="val 517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Subscribe to events like this, don't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onclick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onfocus</a:t>
            </a: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3547054"/>
            <a:ext cx="3657601" cy="2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1752600"/>
            <a:ext cx="3434733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Moving the mouse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location of mouse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/>
          <a:lstStyle/>
          <a:p>
            <a:r>
              <a:rPr lang="en-US" dirty="0"/>
              <a:t>A webpage contains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input boxes inside </a:t>
            </a:r>
            <a:r>
              <a:rPr lang="en-US" noProof="1"/>
              <a:t>divs</a:t>
            </a:r>
          </a:p>
          <a:p>
            <a:r>
              <a:rPr lang="en-US" dirty="0"/>
              <a:t>Apply styling to the div that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focused</a:t>
            </a:r>
            <a:r>
              <a:rPr lang="en-US" dirty="0"/>
              <a:t> input box</a:t>
            </a:r>
          </a:p>
          <a:p>
            <a:pPr lvl="1"/>
            <a:r>
              <a:rPr lang="en-US" dirty="0"/>
              <a:t>Set class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dirty="0"/>
              <a:t>" for active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en-US" dirty="0"/>
              <a:t> from inactive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Highlight Active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61" y="1151118"/>
            <a:ext cx="4598074" cy="53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Highlight Active (2)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51042" y="990600"/>
            <a:ext cx="10686740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html&gt;&lt;html lang="en"&gt;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charset="UTF-8"&gt;&lt;title&gt;Focus&lt;/title&gt;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focus.css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focus.js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1&lt;/h1&gt;&lt;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2&lt;/h1&gt;&lt;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3&lt;/h1&gt;&lt;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4&lt;/h1&gt;&lt;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80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/>
          <a:lstStyle/>
          <a:p>
            <a:r>
              <a:rPr lang="en-US" dirty="0"/>
              <a:t>Place all project files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folder</a:t>
            </a:r>
          </a:p>
          <a:p>
            <a:r>
              <a:rPr lang="en-US" dirty="0"/>
              <a:t>Listen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blur</a:t>
            </a:r>
            <a:r>
              <a:rPr lang="en-US" dirty="0"/>
              <a:t>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Highlight Active (3)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48114" y="1203184"/>
            <a:ext cx="4733770" cy="4969016"/>
            <a:chOff x="684212" y="928048"/>
            <a:chExt cx="5571970" cy="4969016"/>
          </a:xfrm>
        </p:grpSpPr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684212" y="1442786"/>
              <a:ext cx="5571970" cy="44542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div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width: 470px;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div div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text-align: center;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display: inline-block;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width: 200px;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height: 200px;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margin: 15px;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border: 1px solid #999;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.focused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background: #999999;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684212" y="928048"/>
              <a:ext cx="5571970" cy="514738"/>
            </a:xfrm>
            <a:prstGeom prst="rect">
              <a:avLst/>
            </a:prstGeom>
            <a:solidFill>
              <a:srgbClr val="D9D5C7">
                <a:alpha val="6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focus.css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8012" y="4404060"/>
            <a:ext cx="5571970" cy="1768140"/>
            <a:chOff x="684212" y="928048"/>
            <a:chExt cx="5571970" cy="1768140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442786"/>
              <a:ext cx="5571970" cy="12534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 focus()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	// TODO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928048"/>
              <a:ext cx="5571970" cy="514738"/>
            </a:xfrm>
            <a:prstGeom prst="rect">
              <a:avLst/>
            </a:prstGeom>
            <a:solidFill>
              <a:srgbClr val="D9D5C7">
                <a:alpha val="6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focus.js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53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Highlight Active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79412" y="1295400"/>
            <a:ext cx="11430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focus()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inputs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getElementsByTagName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('input');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Array.from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(inputs).forEach(i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'focus'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(event)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'focused';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'blur'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(event)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removeAttribute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('class');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97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webpage contains a single email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r>
              <a:rPr lang="en-US" dirty="0"/>
              <a:t>Display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real-time feedback </a:t>
            </a:r>
            <a:r>
              <a:rPr lang="en-US" dirty="0"/>
              <a:t>for user's input</a:t>
            </a:r>
          </a:p>
          <a:p>
            <a:r>
              <a:rPr lang="en-US" dirty="0"/>
              <a:t>Valid input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&lt;name&gt;@&lt;domain&gt;.&lt;extension&gt;</a:t>
            </a:r>
          </a:p>
          <a:p>
            <a:pPr lvl="1"/>
            <a:r>
              <a:rPr lang="en-US" dirty="0"/>
              <a:t>Only lowercase Latin letters are allowed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parts</a:t>
            </a:r>
          </a:p>
          <a:p>
            <a:r>
              <a:rPr lang="en-US" dirty="0"/>
              <a:t>Apply class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" when input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Dynamic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1042" y="5410200"/>
            <a:ext cx="1068674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for="email"&gt;Enter email:&lt;/label&gt;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id="email" type="text"/&gt;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1042" y="4648200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2px solid red; 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02" y="4526212"/>
            <a:ext cx="3951773" cy="566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20"/>
          <a:stretch/>
        </p:blipFill>
        <p:spPr>
          <a:xfrm>
            <a:off x="7778202" y="3886916"/>
            <a:ext cx="3951773" cy="607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524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Dynamic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60947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document.querySelector('input')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'change'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onChange);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 /^([\w\-.]+)@([a-z]+)(\.[a-z]+)+$/;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onChange(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(!regex.test(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event.target.className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'error';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event.target.removeAttribute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('class');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423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Modifying DOM elements:</a:t>
            </a:r>
          </a:p>
          <a:p>
            <a:pPr>
              <a:spcBef>
                <a:spcPts val="21600"/>
              </a:spcBef>
            </a:pPr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1905000"/>
            <a:ext cx="76200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link = 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(link);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elements are created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document.createElement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r>
              <a:rPr lang="en-US" dirty="0"/>
              <a:t>Variables holding HTML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dirty="0"/>
              <a:t>:</a:t>
            </a:r>
          </a:p>
          <a:p>
            <a:pPr lvl="1"/>
            <a:r>
              <a:rPr lang="en-US" sz="3400" dirty="0"/>
              <a:t>If you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sz="3400" dirty="0"/>
              <a:t> the contents of the variable, the DOM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updated</a:t>
            </a:r>
          </a:p>
          <a:p>
            <a:pPr lvl="1"/>
            <a:r>
              <a:rPr lang="en-US" sz="3400" dirty="0"/>
              <a:t>If you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n-US" sz="3400" dirty="0"/>
              <a:t> it somewhere in the DOM, the original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moved</a:t>
            </a:r>
          </a:p>
          <a:p>
            <a:r>
              <a:rPr lang="en-US" dirty="0"/>
              <a:t>Text added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escaped</a:t>
            </a:r>
          </a:p>
          <a:p>
            <a:r>
              <a:rPr lang="en-US" dirty="0"/>
              <a:t>Text added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parsed </a:t>
            </a:r>
            <a:r>
              <a:rPr lang="en-US" dirty="0"/>
              <a:t>and turned into actual HTML elements </a:t>
            </a:r>
            <a:r>
              <a:rPr lang="en-US" dirty="0">
                <a:sym typeface="Wingdings" panose="05000000000000000000" pitchFamily="2" charset="2"/>
              </a:rPr>
              <a:t>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XSS attacks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</p:spTree>
    <p:extLst>
      <p:ext uri="{BB962C8B-B14F-4D97-AF65-F5344CB8AC3E}">
        <p14:creationId xmlns:p14="http://schemas.microsoft.com/office/powerpoint/2010/main" val="401639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Elements: Examples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</TotalTime>
  <Words>2630</Words>
  <Application>Microsoft Office PowerPoint</Application>
  <PresentationFormat>Custom</PresentationFormat>
  <Paragraphs>416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DOM Manipulation</vt:lpstr>
      <vt:lpstr>Table of Contents</vt:lpstr>
      <vt:lpstr>Have a Question?</vt:lpstr>
      <vt:lpstr>DOM Manipulation</vt:lpstr>
      <vt:lpstr>Creating New DOM Elements</vt:lpstr>
      <vt:lpstr>Creating New DOM Elements: Examples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Practice: DOM and Events</vt:lpstr>
      <vt:lpstr>Handling Events</vt:lpstr>
      <vt:lpstr>Handling Events in JS</vt:lpstr>
      <vt:lpstr>Event Types in DOM API</vt:lpstr>
      <vt:lpstr>Add / Remove Event Handler</vt:lpstr>
      <vt:lpstr>Problem: Stopwatch</vt:lpstr>
      <vt:lpstr>Solution: Stopwatch</vt:lpstr>
      <vt:lpstr>Solution: Stopwatch (2)</vt:lpstr>
      <vt:lpstr>Problem: Mouse in Gradient</vt:lpstr>
      <vt:lpstr>Problem: Mouse in Gradient – HTML</vt:lpstr>
      <vt:lpstr>Problem: Mouse in Gradient – CSS</vt:lpstr>
      <vt:lpstr>Solution: Mouse in Gradient </vt:lpstr>
      <vt:lpstr>Problem: Highlight Active</vt:lpstr>
      <vt:lpstr>Problem: Highlight Active (2)</vt:lpstr>
      <vt:lpstr>Problem: Highlight Active (3)</vt:lpstr>
      <vt:lpstr>Solution: Highlight Active</vt:lpstr>
      <vt:lpstr>Problem: Dynamic Validation</vt:lpstr>
      <vt:lpstr>Solution: Dynamic Validation</vt:lpstr>
      <vt:lpstr>Practice: DOM and Events</vt:lpstr>
      <vt:lpstr>Summary</vt:lpstr>
      <vt:lpstr>DOM Manipulation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177</cp:revision>
  <dcterms:created xsi:type="dcterms:W3CDTF">2014-01-02T17:00:34Z</dcterms:created>
  <dcterms:modified xsi:type="dcterms:W3CDTF">2017-06-20T13:51:22Z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